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3" r:id="rId3"/>
    <p:sldId id="261" r:id="rId4"/>
    <p:sldId id="273" r:id="rId5"/>
    <p:sldId id="274" r:id="rId6"/>
    <p:sldId id="265" r:id="rId7"/>
    <p:sldId id="275" r:id="rId8"/>
    <p:sldId id="281" r:id="rId9"/>
    <p:sldId id="283" r:id="rId10"/>
    <p:sldId id="278" r:id="rId11"/>
    <p:sldId id="282" r:id="rId12"/>
    <p:sldId id="272" r:id="rId1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E3FFE-1B34-437D-A08D-9F4483DB77AE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7C291-1088-4102-A422-45F09641E3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2030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B9AA0-B9B5-4DB7-9315-EF4ED838CF25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453B3-18E6-4BE2-B2EE-AE9CE830DF2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507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453B3-18E6-4BE2-B2EE-AE9CE830DF22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1597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04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258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660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420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1100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9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382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922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756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786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05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777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4FAFFE8-61BB-4915-88B5-7545C795D622}" type="datetimeFigureOut">
              <a:rPr lang="cs-CZ" smtClean="0"/>
              <a:t>10.12.2019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ABF8311-8033-4498-83C5-2EA85A54B8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7089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tmp"/><Relationship Id="rId4" Type="http://schemas.openxmlformats.org/officeDocument/2006/relationships/image" Target="../media/image8.tm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lrovenska@kr-kralovehradecky.cz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www.kr-kralovehradecky.cz/cz/krajsky-urad/regionalni-rozvoj/cyklodoprava/aktualizace-_nadregionalni-strategie-kralovehradeckeho-kraje-v-oblasti-cyklo--in-line-a-bike-produktu_-96659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tmp"/><Relationship Id="rId4" Type="http://schemas.openxmlformats.org/officeDocument/2006/relationships/image" Target="../media/image8.tm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mp"/><Relationship Id="rId3" Type="http://schemas.openxmlformats.org/officeDocument/2006/relationships/image" Target="../media/image11.jpg"/><Relationship Id="rId7" Type="http://schemas.openxmlformats.org/officeDocument/2006/relationships/image" Target="../media/image8.tmp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1523" y="-256230"/>
            <a:ext cx="9809349" cy="4296385"/>
          </a:xfrm>
        </p:spPr>
        <p:txBody>
          <a:bodyPr>
            <a:normAutofit/>
          </a:bodyPr>
          <a:lstStyle/>
          <a:p>
            <a:pPr algn="l"/>
            <a:r>
              <a:rPr lang="cs-CZ" sz="6000" dirty="0"/>
              <a:t>Královéhradecký kraj </a:t>
            </a:r>
            <a:br>
              <a:rPr lang="cs-CZ" sz="6000" dirty="0"/>
            </a:br>
            <a:r>
              <a:rPr lang="cs-CZ" sz="6000" dirty="0"/>
              <a:t>a </a:t>
            </a:r>
            <a:r>
              <a:rPr lang="cs-CZ" sz="6000" dirty="0" err="1"/>
              <a:t>cykloturistikA</a:t>
            </a:r>
            <a:br>
              <a:rPr lang="cs-CZ" sz="6000" dirty="0"/>
            </a:br>
            <a:br>
              <a:rPr lang="cs-CZ" dirty="0"/>
            </a:br>
            <a:br>
              <a:rPr lang="cs-CZ" sz="2000" dirty="0"/>
            </a:br>
            <a:r>
              <a:rPr lang="cs-CZ" sz="2000" dirty="0" err="1"/>
              <a:t>Lubawka</a:t>
            </a:r>
            <a:r>
              <a:rPr lang="cs-CZ" sz="2000" dirty="0"/>
              <a:t>, 11. 12. 2019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91" y="5021922"/>
            <a:ext cx="2757978" cy="1220889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F81D824-D076-46A7-AC83-9E42C139A0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233" y="2561614"/>
            <a:ext cx="6444578" cy="429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48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06518" y="242047"/>
            <a:ext cx="10774191" cy="1545472"/>
          </a:xfrm>
        </p:spPr>
        <p:txBody>
          <a:bodyPr>
            <a:normAutofit/>
          </a:bodyPr>
          <a:lstStyle/>
          <a:p>
            <a:r>
              <a:rPr lang="cs-CZ" sz="4800" b="1" dirty="0" err="1"/>
              <a:t>Geoportál</a:t>
            </a:r>
            <a:r>
              <a:rPr lang="cs-CZ" dirty="0"/>
              <a:t> </a:t>
            </a:r>
            <a:r>
              <a:rPr lang="cs-CZ" sz="4800" b="1" dirty="0"/>
              <a:t>projektu - </a:t>
            </a:r>
            <a:r>
              <a:rPr lang="cs-CZ" sz="2000" u="sng" dirty="0">
                <a:solidFill>
                  <a:schemeClr val="accent1">
                    <a:lumMod val="75000"/>
                  </a:schemeClr>
                </a:solidFill>
              </a:rPr>
              <a:t>www.geoportal.cykloprojekt.irt.wroc.pl</a:t>
            </a:r>
            <a:endParaRPr lang="cs-CZ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19" y="1295013"/>
            <a:ext cx="9516022" cy="5320940"/>
          </a:xfrm>
          <a:prstGeom prst="rect">
            <a:avLst/>
          </a:prstGeom>
        </p:spPr>
      </p:pic>
      <p:pic>
        <p:nvPicPr>
          <p:cNvPr id="6" name="Obraz 3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19" y="5701552"/>
            <a:ext cx="2859318" cy="914401"/>
          </a:xfrm>
          <a:prstGeom prst="rect">
            <a:avLst/>
          </a:prstGeom>
        </p:spPr>
      </p:pic>
      <p:pic>
        <p:nvPicPr>
          <p:cNvPr id="7" name="Obrázek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6391275"/>
            <a:ext cx="4944110" cy="466725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65" y="-23627"/>
            <a:ext cx="5525135" cy="581025"/>
          </a:xfrm>
          <a:prstGeom prst="rect">
            <a:avLst/>
          </a:prstGeom>
        </p:spPr>
      </p:pic>
      <p:sp>
        <p:nvSpPr>
          <p:cNvPr id="2" name="Ovál 1">
            <a:extLst>
              <a:ext uri="{FF2B5EF4-FFF2-40B4-BE49-F238E27FC236}">
                <a16:creationId xmlns:a16="http://schemas.microsoft.com/office/drawing/2014/main" id="{14C0C19C-CBE4-4939-98CA-EE29F2A52AD3}"/>
              </a:ext>
            </a:extLst>
          </p:cNvPr>
          <p:cNvSpPr/>
          <p:nvPr/>
        </p:nvSpPr>
        <p:spPr>
          <a:xfrm>
            <a:off x="2453951" y="2743200"/>
            <a:ext cx="2118049" cy="1996751"/>
          </a:xfrm>
          <a:prstGeom prst="ellipse">
            <a:avLst/>
          </a:prstGeom>
          <a:noFill/>
          <a:ln w="6032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586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73B66660-15B9-44AB-84E2-AA566A370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15207" y="894735"/>
            <a:ext cx="6558795" cy="2314995"/>
          </a:xfrm>
        </p:spPr>
        <p:txBody>
          <a:bodyPr>
            <a:normAutofit/>
          </a:bodyPr>
          <a:lstStyle/>
          <a:p>
            <a:r>
              <a:rPr lang="cs-CZ" dirty="0"/>
              <a:t>Děkuji za pozornost!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254758" y="4329405"/>
            <a:ext cx="5962261" cy="194357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cs-CZ" dirty="0">
                <a:solidFill>
                  <a:schemeClr val="tx1"/>
                </a:solidFill>
              </a:rPr>
              <a:t>Lucie Rovenská</a:t>
            </a:r>
          </a:p>
          <a:p>
            <a:pPr algn="l"/>
            <a:r>
              <a:rPr lang="cs-CZ" dirty="0">
                <a:solidFill>
                  <a:schemeClr val="tx1"/>
                </a:solidFill>
              </a:rPr>
              <a:t>Odbor regionálního rozvoje, grantů a dotací</a:t>
            </a:r>
          </a:p>
          <a:p>
            <a:pPr algn="l"/>
            <a:r>
              <a:rPr lang="cs-CZ" dirty="0">
                <a:solidFill>
                  <a:schemeClr val="tx1"/>
                </a:solidFill>
              </a:rPr>
              <a:t>Oddělení regionálního rozvoje</a:t>
            </a:r>
          </a:p>
          <a:p>
            <a:pPr algn="l"/>
            <a:r>
              <a:rPr lang="cs-CZ" dirty="0">
                <a:solidFill>
                  <a:schemeClr val="tx1"/>
                </a:solidFill>
              </a:rPr>
              <a:t>Kontakt: </a:t>
            </a:r>
            <a:r>
              <a:rPr lang="cs-CZ" dirty="0">
                <a:solidFill>
                  <a:schemeClr val="tx1"/>
                </a:solidFill>
                <a:hlinkClick r:id="rId2"/>
              </a:rPr>
              <a:t>lrovenska@kr-kralovehradecky.cz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cs-CZ" dirty="0">
                <a:solidFill>
                  <a:schemeClr val="tx1"/>
                </a:solidFill>
              </a:rPr>
              <a:t>+420 495 817 243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56" y="4527447"/>
            <a:ext cx="2845696" cy="125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6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4550" y="943760"/>
            <a:ext cx="6871866" cy="1681993"/>
          </a:xfrm>
        </p:spPr>
        <p:txBody>
          <a:bodyPr>
            <a:normAutofit fontScale="90000"/>
          </a:bodyPr>
          <a:lstStyle/>
          <a:p>
            <a:pPr algn="l"/>
            <a:r>
              <a:rPr lang="cs-CZ" sz="3600" b="1" dirty="0">
                <a:solidFill>
                  <a:schemeClr val="accent1">
                    <a:lumMod val="50000"/>
                  </a:schemeClr>
                </a:solidFill>
              </a:rPr>
              <a:t>Nadregionální strategie Královéhradeckého kraje </a:t>
            </a:r>
            <a:br>
              <a:rPr lang="cs-CZ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cs-CZ" sz="3600" b="1" dirty="0">
                <a:solidFill>
                  <a:schemeClr val="accent1">
                    <a:lumMod val="50000"/>
                  </a:schemeClr>
                </a:solidFill>
              </a:rPr>
              <a:t>v oblasti </a:t>
            </a:r>
            <a:r>
              <a:rPr lang="cs-CZ" sz="3600" b="1" dirty="0" err="1">
                <a:solidFill>
                  <a:schemeClr val="accent1">
                    <a:lumMod val="50000"/>
                  </a:schemeClr>
                </a:solidFill>
              </a:rPr>
              <a:t>cyklo</a:t>
            </a:r>
            <a:r>
              <a:rPr lang="cs-CZ" sz="3600" b="1" dirty="0">
                <a:solidFill>
                  <a:schemeClr val="accent1">
                    <a:lumMod val="50000"/>
                  </a:schemeClr>
                </a:solidFill>
              </a:rPr>
              <a:t>, in-line </a:t>
            </a:r>
            <a:br>
              <a:rPr lang="cs-CZ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cs-CZ" sz="3600" b="1" dirty="0">
                <a:solidFill>
                  <a:schemeClr val="accent1">
                    <a:lumMod val="50000"/>
                  </a:schemeClr>
                </a:solidFill>
              </a:rPr>
              <a:t>a bike produktů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4224" y="2789853"/>
            <a:ext cx="11213226" cy="3124386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cs-CZ" sz="5100" b="1" dirty="0">
                <a:solidFill>
                  <a:schemeClr val="accent1">
                    <a:lumMod val="75000"/>
                  </a:schemeClr>
                </a:solidFill>
              </a:rPr>
              <a:t>             schválena v 9/2013, aktualizace 2015 a 2016</a:t>
            </a:r>
          </a:p>
          <a:p>
            <a:pPr marL="342900" indent="-342900">
              <a:buFontTx/>
              <a:buChar char="-"/>
            </a:pPr>
            <a:endParaRPr lang="cs-CZ" sz="51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cs-CZ" sz="5300" b="1" dirty="0">
                <a:solidFill>
                  <a:schemeClr val="accent1">
                    <a:lumMod val="75000"/>
                  </a:schemeClr>
                </a:solidFill>
              </a:rPr>
              <a:t>stručná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cs-CZ" sz="5300" b="1" dirty="0">
                <a:solidFill>
                  <a:schemeClr val="accent1">
                    <a:lumMod val="75000"/>
                  </a:schemeClr>
                </a:solidFill>
              </a:rPr>
              <a:t>srozumitelná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cs-CZ" sz="5300" b="1" dirty="0">
                <a:solidFill>
                  <a:schemeClr val="accent1">
                    <a:lumMod val="75000"/>
                  </a:schemeClr>
                </a:solidFill>
              </a:rPr>
              <a:t>podpořena statistickými údaji 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cs-CZ" sz="5300" b="1" dirty="0">
                <a:solidFill>
                  <a:schemeClr val="accent1">
                    <a:lumMod val="75000"/>
                  </a:schemeClr>
                </a:solidFill>
              </a:rPr>
              <a:t>finanční podpora</a:t>
            </a:r>
            <a:br>
              <a:rPr lang="cs-CZ" sz="53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cs-CZ" sz="53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  <a:t>Odkaz na strategii - </a:t>
            </a: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http://www.kr-kralovehradecky.cz/cz/krajsky-urad/regionalni-rozvoj/</a:t>
            </a:r>
            <a:br>
              <a:rPr lang="cs-CZ" sz="2800" b="1" dirty="0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cs-CZ" sz="2800" b="1" dirty="0" err="1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cyklodoprava</a:t>
            </a: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/aktualizace-_nadregionalni-strategie-kralovehradeckeho-kraje-v-oblasti-cyklo</a:t>
            </a:r>
            <a:br>
              <a:rPr lang="cs-CZ" sz="2800" b="1" dirty="0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--in-line-a-bike-produktu_-96659/</a:t>
            </a: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1294" y="667332"/>
            <a:ext cx="3971734" cy="5523336"/>
          </a:xfrm>
          <a:prstGeom prst="rect">
            <a:avLst/>
          </a:prstGeom>
          <a:ln w="28575"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8444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1" descr="mapa_final.pdf - Adobe Acrobat Reader DC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3" t="16292" r="25850" b="614"/>
          <a:stretch/>
        </p:blipFill>
        <p:spPr>
          <a:xfrm>
            <a:off x="331126" y="1399797"/>
            <a:ext cx="5976938" cy="4233863"/>
          </a:xfrm>
        </p:spPr>
      </p:pic>
      <p:pic>
        <p:nvPicPr>
          <p:cNvPr id="6" name="Zástupný symbol pro obsah 5"/>
          <p:cNvPicPr>
            <a:picLocks noChangeAspect="1"/>
          </p:cNvPicPr>
          <p:nvPr/>
        </p:nvPicPr>
        <p:blipFill rotWithShape="1">
          <a:blip r:embed="rId3"/>
          <a:srcRect l="24872" t="21372" r="42944" b="5558"/>
          <a:stretch/>
        </p:blipFill>
        <p:spPr>
          <a:xfrm>
            <a:off x="6490710" y="87729"/>
            <a:ext cx="5527960" cy="6682541"/>
          </a:xfrm>
          <a:prstGeom prst="rect">
            <a:avLst/>
          </a:prstGeom>
        </p:spPr>
      </p:pic>
      <p:sp>
        <p:nvSpPr>
          <p:cNvPr id="7" name="Šipka doprava 6"/>
          <p:cNvSpPr/>
          <p:nvPr/>
        </p:nvSpPr>
        <p:spPr>
          <a:xfrm>
            <a:off x="5921366" y="3138083"/>
            <a:ext cx="1138687" cy="1017917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154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4" y="1242203"/>
            <a:ext cx="10547135" cy="4856593"/>
          </a:xfrm>
        </p:spPr>
        <p:txBody>
          <a:bodyPr>
            <a:normAutofit fontScale="90000"/>
          </a:bodyPr>
          <a:lstStyle/>
          <a:p>
            <a:r>
              <a:rPr lang="cs-CZ" sz="4000" dirty="0"/>
              <a:t>Naplňování strategie prostřednictvím krajem vyhlašovaného dotačního programu </a:t>
            </a:r>
            <a:br>
              <a:rPr lang="cs-CZ" sz="4000" dirty="0"/>
            </a:br>
            <a:br>
              <a:rPr lang="cs-CZ" sz="4000" dirty="0"/>
            </a:br>
            <a:br>
              <a:rPr lang="cs-CZ" sz="4000" dirty="0"/>
            </a:br>
            <a:r>
              <a:rPr lang="cs-CZ" sz="4000" b="1" dirty="0"/>
              <a:t>„Rozvoj a budování dálkových a na ně navazujících cyklotras v Královéhradeckém kraji“</a:t>
            </a:r>
            <a:br>
              <a:rPr lang="cs-CZ" sz="4000" b="1" dirty="0"/>
            </a:br>
            <a:br>
              <a:rPr lang="cs-CZ" sz="4000" b="1" dirty="0"/>
            </a:br>
            <a:br>
              <a:rPr lang="cs-CZ" sz="4000" b="1" dirty="0"/>
            </a:br>
            <a:r>
              <a:rPr lang="cs-CZ" sz="4000" b="1" dirty="0"/>
              <a:t>               	</a:t>
            </a:r>
            <a:r>
              <a:rPr lang="cs-CZ" sz="4000" i="1" dirty="0"/>
              <a:t>nositeli záměrů jsou města, obce, </a:t>
            </a:r>
            <a:br>
              <a:rPr lang="cs-CZ" sz="4000" i="1" dirty="0"/>
            </a:br>
            <a:r>
              <a:rPr lang="cs-CZ" sz="4000" i="1" dirty="0"/>
              <a:t>		dobrovolné svazky obcí na dálkových trasách</a:t>
            </a:r>
            <a:endParaRPr lang="cs-CZ" i="1" dirty="0"/>
          </a:p>
        </p:txBody>
      </p:sp>
      <p:sp>
        <p:nvSpPr>
          <p:cNvPr id="3" name="Šipka: doprava 2">
            <a:extLst>
              <a:ext uri="{FF2B5EF4-FFF2-40B4-BE49-F238E27FC236}">
                <a16:creationId xmlns:a16="http://schemas.microsoft.com/office/drawing/2014/main" id="{7B755E37-C8DD-4D69-83B3-9D96EAB92BE4}"/>
              </a:ext>
            </a:extLst>
          </p:cNvPr>
          <p:cNvSpPr/>
          <p:nvPr/>
        </p:nvSpPr>
        <p:spPr>
          <a:xfrm>
            <a:off x="1154907" y="549803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4398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85964" y="713757"/>
            <a:ext cx="10739979" cy="2743198"/>
          </a:xfrm>
        </p:spPr>
        <p:txBody>
          <a:bodyPr>
            <a:normAutofit fontScale="90000"/>
          </a:bodyPr>
          <a:lstStyle/>
          <a:p>
            <a:pPr algn="l"/>
            <a:r>
              <a:rPr lang="cs-CZ" sz="4000" dirty="0"/>
              <a:t>Podporované aktivity v rámci dotačního programu:</a:t>
            </a:r>
            <a:br>
              <a:rPr lang="cs-CZ" dirty="0"/>
            </a:br>
            <a:br>
              <a:rPr lang="cs-CZ" dirty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07067" y="2182483"/>
            <a:ext cx="10118876" cy="3961760"/>
          </a:xfrm>
        </p:spPr>
        <p:txBody>
          <a:bodyPr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projektové dokumentace všech stupňů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výkupy pozemků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stavební dokumentace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geodetické práce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poplatky (správní, za vynětí ze ZPF,…)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stavební výdaje – novostavby stezek, stavební úpravy stávajících komunikací, stavební objekty (mosty, podchody,..), související dopravní značení, úpravy chodníků apod.</a:t>
            </a:r>
          </a:p>
        </p:txBody>
      </p:sp>
    </p:spTree>
    <p:extLst>
      <p:ext uri="{BB962C8B-B14F-4D97-AF65-F5344CB8AC3E}">
        <p14:creationId xmlns:p14="http://schemas.microsoft.com/office/powerpoint/2010/main" val="3321338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494522"/>
            <a:ext cx="9144000" cy="1343609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/>
              <a:t>„Rozvoj a budování dálkových a na ně navazujících cyklotras v Královéhradeckém kraji“  v letech 2015 - 2019</a:t>
            </a: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335609"/>
              </p:ext>
            </p:extLst>
          </p:nvPr>
        </p:nvGraphicFramePr>
        <p:xfrm>
          <a:off x="180392" y="2397460"/>
          <a:ext cx="11831215" cy="39660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12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9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37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88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024">
                  <a:extLst>
                    <a:ext uri="{9D8B030D-6E8A-4147-A177-3AD203B41FA5}">
                      <a16:colId xmlns:a16="http://schemas.microsoft.com/office/drawing/2014/main" val="3596797323"/>
                    </a:ext>
                  </a:extLst>
                </a:gridCol>
                <a:gridCol w="27525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94724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Grant</a:t>
                      </a:r>
                      <a:r>
                        <a:rPr lang="cs-CZ" baseline="0" dirty="0"/>
                        <a:t> </a:t>
                      </a:r>
                    </a:p>
                    <a:p>
                      <a:pPr algn="ctr"/>
                      <a:r>
                        <a:rPr lang="cs-CZ" baseline="0" dirty="0"/>
                        <a:t>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Grant </a:t>
                      </a:r>
                    </a:p>
                    <a:p>
                      <a:pPr algn="ctr"/>
                      <a:r>
                        <a:rPr lang="cs-CZ" dirty="0"/>
                        <a:t>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Grant </a:t>
                      </a:r>
                    </a:p>
                    <a:p>
                      <a:pPr algn="ctr"/>
                      <a:r>
                        <a:rPr lang="cs-CZ" dirty="0"/>
                        <a:t>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Grant </a:t>
                      </a:r>
                    </a:p>
                    <a:p>
                      <a:pPr algn="ctr"/>
                      <a:r>
                        <a:rPr lang="cs-CZ" dirty="0"/>
                        <a:t>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Grant </a:t>
                      </a:r>
                    </a:p>
                    <a:p>
                      <a:pPr algn="ctr"/>
                      <a:r>
                        <a:rPr lang="cs-CZ" dirty="0"/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CELKEM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6149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výše žádané podpory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4 880 359 Kč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16 011 103 Kč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26 802 484 Kč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17 136 698 Kč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7 434 200 Kč 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72 264 844 Kč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4724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podpořeno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4 880 359 Kč</a:t>
                      </a:r>
                    </a:p>
                    <a:p>
                      <a:pPr algn="ctr"/>
                      <a:r>
                        <a:rPr lang="cs-CZ" sz="1400" b="1" dirty="0"/>
                        <a:t>(817 480 </a:t>
                      </a:r>
                      <a:r>
                        <a:rPr lang="cs-CZ" sz="1400" b="1" dirty="0" err="1"/>
                        <a:t>zl</a:t>
                      </a:r>
                      <a:r>
                        <a:rPr lang="cs-CZ" sz="1400" b="1" dirty="0"/>
                        <a:t>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15 149 000 Kč</a:t>
                      </a:r>
                    </a:p>
                    <a:p>
                      <a:pPr algn="ctr"/>
                      <a:r>
                        <a:rPr lang="cs-CZ" sz="1400" b="1" dirty="0"/>
                        <a:t>(2 537 521 </a:t>
                      </a:r>
                      <a:r>
                        <a:rPr lang="cs-CZ" sz="1400" b="1" dirty="0" err="1"/>
                        <a:t>zl</a:t>
                      </a:r>
                      <a:r>
                        <a:rPr lang="cs-CZ" sz="1400" b="1" dirty="0"/>
                        <a:t>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19 269 000 Kč</a:t>
                      </a:r>
                    </a:p>
                    <a:p>
                      <a:pPr algn="ctr"/>
                      <a:r>
                        <a:rPr lang="cs-CZ" sz="1400" b="1" dirty="0"/>
                        <a:t>(3 227 638 </a:t>
                      </a:r>
                      <a:r>
                        <a:rPr lang="cs-CZ" sz="1400" b="1" dirty="0" err="1"/>
                        <a:t>zl</a:t>
                      </a:r>
                      <a:r>
                        <a:rPr lang="cs-CZ" sz="1400" b="1" dirty="0"/>
                        <a:t>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cs-CZ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15 100 000 Kč</a:t>
                      </a:r>
                    </a:p>
                    <a:p>
                      <a:pPr marL="0" algn="ctr" defTabSz="457200" rtl="0" eaLnBrk="1" latinLnBrk="0" hangingPunct="1"/>
                      <a:r>
                        <a:rPr lang="cs-CZ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(2 529 313 </a:t>
                      </a:r>
                      <a:r>
                        <a:rPr lang="cs-CZ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zl</a:t>
                      </a:r>
                      <a:r>
                        <a:rPr lang="cs-CZ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7 434 200 Kč (1 245 260 </a:t>
                      </a:r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zl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61 832 559Kč  </a:t>
                      </a:r>
                    </a:p>
                    <a:p>
                      <a:pPr algn="ctr"/>
                      <a:endParaRPr lang="cs-CZ" sz="2000" b="1" dirty="0"/>
                    </a:p>
                    <a:p>
                      <a:pPr algn="ctr"/>
                      <a:r>
                        <a:rPr lang="cs-CZ" sz="2000" b="1" dirty="0"/>
                        <a:t>(10 357 212 </a:t>
                      </a:r>
                      <a:r>
                        <a:rPr lang="cs-CZ" sz="2000" b="1" dirty="0" err="1"/>
                        <a:t>zl</a:t>
                      </a:r>
                      <a:r>
                        <a:rPr lang="cs-CZ" sz="2000" b="1" dirty="0"/>
                        <a:t>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9305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počet akcí</a:t>
                      </a:r>
                      <a:endParaRPr lang="cs-CZ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dirty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cs-CZ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cs-CZ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cs-CZ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dirty="0">
                          <a:solidFill>
                            <a:schemeClr val="tx1"/>
                          </a:solidFill>
                          <a:latin typeface="+mj-lt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156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6164" y="477466"/>
            <a:ext cx="11141118" cy="1440323"/>
          </a:xfrm>
        </p:spPr>
        <p:txBody>
          <a:bodyPr>
            <a:noAutofit/>
          </a:bodyPr>
          <a:lstStyle/>
          <a:p>
            <a:r>
              <a:rPr lang="cs-CZ" sz="3400" b="1" dirty="0"/>
              <a:t>Projekt „Koncepce rozvoje přeshraniční cykloturistiky v polsko-českém příhraničí“</a:t>
            </a:r>
          </a:p>
        </p:txBody>
      </p:sp>
      <p:pic>
        <p:nvPicPr>
          <p:cNvPr id="5" name="Obraz 3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939" y="4672031"/>
            <a:ext cx="4153585" cy="1328304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52" y="1678075"/>
            <a:ext cx="7319830" cy="5179925"/>
          </a:xfrm>
          <a:prstGeom prst="rect">
            <a:avLst/>
          </a:prstGeom>
        </p:spPr>
      </p:pic>
      <p:pic>
        <p:nvPicPr>
          <p:cNvPr id="7" name="Obrázek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6391275"/>
            <a:ext cx="4944110" cy="466725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-23626"/>
            <a:ext cx="4944110" cy="5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13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sz="4800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4282751" y="3208881"/>
            <a:ext cx="4590661" cy="303952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37" y="340266"/>
            <a:ext cx="4910649" cy="325138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332137" y="2800861"/>
            <a:ext cx="4743716" cy="395148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291" y="471781"/>
            <a:ext cx="4021267" cy="301595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310" y="688913"/>
            <a:ext cx="3527779" cy="2336581"/>
          </a:xfrm>
          <a:prstGeom prst="rect">
            <a:avLst/>
          </a:prstGeom>
        </p:spPr>
      </p:pic>
      <p:pic>
        <p:nvPicPr>
          <p:cNvPr id="9" name="Obrázek 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6381764"/>
            <a:ext cx="4944110" cy="466725"/>
          </a:xfrm>
          <a:prstGeom prst="rect">
            <a:avLst/>
          </a:prstGeom>
        </p:spPr>
      </p:pic>
      <p:pic>
        <p:nvPicPr>
          <p:cNvPr id="10" name="Obrázek 9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65" y="-23627"/>
            <a:ext cx="5525135" cy="58102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5BAB102-95F5-42B1-ACEB-01656E7CA6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029" y="2974080"/>
            <a:ext cx="4575108" cy="34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2">
            <a:extLst>
              <a:ext uri="{FF2B5EF4-FFF2-40B4-BE49-F238E27FC236}">
                <a16:creationId xmlns:a16="http://schemas.microsoft.com/office/drawing/2014/main" id="{9670A715-E9D0-4AA8-A56B-AF5A6E6BF038}"/>
              </a:ext>
            </a:extLst>
          </p:cNvPr>
          <p:cNvSpPr>
            <a:spLocks noGrp="1"/>
          </p:cNvSpPr>
          <p:nvPr/>
        </p:nvSpPr>
        <p:spPr>
          <a:xfrm>
            <a:off x="1712070" y="2734918"/>
            <a:ext cx="3472326" cy="2692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A3177E2-C673-4A06-B7D7-15AEDA2C6037}"/>
              </a:ext>
            </a:extLst>
          </p:cNvPr>
          <p:cNvSpPr>
            <a:spLocks noGrp="1"/>
          </p:cNvSpPr>
          <p:nvPr/>
        </p:nvSpPr>
        <p:spPr>
          <a:xfrm>
            <a:off x="1864470" y="2887318"/>
            <a:ext cx="8767860" cy="1388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4" name="Podnadpis 2">
            <a:extLst>
              <a:ext uri="{FF2B5EF4-FFF2-40B4-BE49-F238E27FC236}">
                <a16:creationId xmlns:a16="http://schemas.microsoft.com/office/drawing/2014/main" id="{1AEB0E2C-582A-4871-AA5F-E8DFCF6B4EBE}"/>
              </a:ext>
            </a:extLst>
          </p:cNvPr>
          <p:cNvSpPr>
            <a:spLocks noGrp="1"/>
          </p:cNvSpPr>
          <p:nvPr/>
        </p:nvSpPr>
        <p:spPr>
          <a:xfrm>
            <a:off x="2016870" y="1065402"/>
            <a:ext cx="3897369" cy="4966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AD484D6-B6E4-45E5-B3C5-A9C1DC41F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644" y="735385"/>
            <a:ext cx="3800294" cy="538723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2D6330E9-4EA0-4414-AFFD-11548AE1A4EA}"/>
              </a:ext>
            </a:extLst>
          </p:cNvPr>
          <p:cNvSpPr txBox="1"/>
          <p:nvPr/>
        </p:nvSpPr>
        <p:spPr>
          <a:xfrm>
            <a:off x="1048625" y="1451295"/>
            <a:ext cx="55702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Produkty:</a:t>
            </a:r>
          </a:p>
          <a:p>
            <a:pPr fontAlgn="base"/>
            <a:endParaRPr lang="cs-CZ" b="1" dirty="0"/>
          </a:p>
          <a:p>
            <a:pPr marL="285750" indent="-285750" fontAlgn="base">
              <a:buFont typeface="Wingdings" panose="05000000000000000000" pitchFamily="2" charset="2"/>
              <a:buChar char="q"/>
            </a:pPr>
            <a:r>
              <a:rPr lang="cs-CZ" dirty="0"/>
              <a:t>Koncepce dálkových cyklotras včetně přeshraničních spojek cyklotras v polsko-českém pohraničí</a:t>
            </a:r>
          </a:p>
          <a:p>
            <a:pPr marL="285750" indent="-285750" fontAlgn="base">
              <a:buFont typeface="Wingdings" panose="05000000000000000000" pitchFamily="2" charset="2"/>
              <a:buChar char="q"/>
            </a:pPr>
            <a:endParaRPr lang="cs-CZ" dirty="0"/>
          </a:p>
          <a:p>
            <a:pPr marL="285750" indent="-285750" fontAlgn="base">
              <a:buFont typeface="Wingdings" panose="05000000000000000000" pitchFamily="2" charset="2"/>
              <a:buChar char="q"/>
            </a:pPr>
            <a:r>
              <a:rPr lang="cs-CZ" dirty="0"/>
              <a:t>Koncepce rozvoje </a:t>
            </a:r>
            <a:r>
              <a:rPr lang="cs-CZ" dirty="0" err="1"/>
              <a:t>mtb</a:t>
            </a:r>
            <a:r>
              <a:rPr lang="cs-CZ" dirty="0"/>
              <a:t> turistiky v </a:t>
            </a:r>
            <a:r>
              <a:rPr lang="cs-CZ" dirty="0" err="1"/>
              <a:t>polsko</a:t>
            </a:r>
            <a:r>
              <a:rPr lang="cs-CZ" dirty="0"/>
              <a:t> – českém příhraničí</a:t>
            </a:r>
          </a:p>
          <a:p>
            <a:pPr marL="285750" indent="-285750" fontAlgn="base">
              <a:buFont typeface="Wingdings" panose="05000000000000000000" pitchFamily="2" charset="2"/>
              <a:buChar char="q"/>
            </a:pPr>
            <a:endParaRPr lang="cs-CZ" dirty="0"/>
          </a:p>
          <a:p>
            <a:pPr marL="285750" indent="-285750" fontAlgn="base">
              <a:buFont typeface="Wingdings" panose="05000000000000000000" pitchFamily="2" charset="2"/>
              <a:buChar char="q"/>
            </a:pPr>
            <a:r>
              <a:rPr lang="cs-CZ" dirty="0"/>
              <a:t>Koncepce rozvoje in-line turistiky v </a:t>
            </a:r>
            <a:r>
              <a:rPr lang="cs-CZ" dirty="0" err="1"/>
              <a:t>polsko</a:t>
            </a:r>
            <a:r>
              <a:rPr lang="cs-CZ" dirty="0"/>
              <a:t> – českém příhraničí </a:t>
            </a:r>
          </a:p>
          <a:p>
            <a:pPr marL="285750" indent="-285750" fontAlgn="base">
              <a:buFont typeface="Wingdings" panose="05000000000000000000" pitchFamily="2" charset="2"/>
              <a:buChar char="q"/>
            </a:pPr>
            <a:endParaRPr lang="cs-CZ" dirty="0"/>
          </a:p>
          <a:p>
            <a:pPr marL="285750" indent="-285750" fontAlgn="base">
              <a:buFont typeface="Wingdings" panose="05000000000000000000" pitchFamily="2" charset="2"/>
              <a:buChar char="q"/>
            </a:pPr>
            <a:r>
              <a:rPr lang="cs-CZ" dirty="0"/>
              <a:t>Marketingově-propagační strategie </a:t>
            </a:r>
          </a:p>
          <a:p>
            <a:pPr marL="285750" indent="-285750" fontAlgn="base">
              <a:buFont typeface="Wingdings" panose="05000000000000000000" pitchFamily="2" charset="2"/>
              <a:buChar char="q"/>
            </a:pPr>
            <a:endParaRPr lang="cs-CZ" dirty="0"/>
          </a:p>
          <a:p>
            <a:pPr marL="285750" indent="-285750" fontAlgn="base">
              <a:buFont typeface="Wingdings" panose="05000000000000000000" pitchFamily="2" charset="2"/>
              <a:buChar char="q"/>
            </a:pPr>
            <a:r>
              <a:rPr lang="cs-CZ" dirty="0"/>
              <a:t>Strategie pro implementaci</a:t>
            </a:r>
          </a:p>
          <a:p>
            <a:pPr marL="285750" indent="-285750" fontAlgn="base">
              <a:buFont typeface="Wingdings" panose="05000000000000000000" pitchFamily="2" charset="2"/>
              <a:buChar char="q"/>
            </a:pPr>
            <a:endParaRPr lang="cs-CZ" dirty="0"/>
          </a:p>
          <a:p>
            <a:pPr marL="285750" indent="-285750" fontAlgn="base">
              <a:buFont typeface="Wingdings" panose="05000000000000000000" pitchFamily="2" charset="2"/>
              <a:buChar char="q"/>
            </a:pPr>
            <a:r>
              <a:rPr lang="cs-CZ" dirty="0"/>
              <a:t>Modelové činnosti</a:t>
            </a:r>
          </a:p>
        </p:txBody>
      </p:sp>
    </p:spTree>
    <p:extLst>
      <p:ext uri="{BB962C8B-B14F-4D97-AF65-F5344CB8AC3E}">
        <p14:creationId xmlns:p14="http://schemas.microsoft.com/office/powerpoint/2010/main" val="455184305"/>
      </p:ext>
    </p:extLst>
  </p:cSld>
  <p:clrMapOvr>
    <a:masterClrMapping/>
  </p:clrMapOvr>
</p:sld>
</file>

<file path=ppt/theme/theme1.xml><?xml version="1.0" encoding="utf-8"?>
<a:theme xmlns:a="http://schemas.openxmlformats.org/drawingml/2006/main" name="Základ">
  <a:themeElements>
    <a:clrScheme name="Základ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Zákla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Základ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TM03457444[[fn=Základ]]</Template>
  <TotalTime>1883</TotalTime>
  <Words>296</Words>
  <Application>Microsoft Office PowerPoint</Application>
  <PresentationFormat>Širokoúhlá obrazovka</PresentationFormat>
  <Paragraphs>77</Paragraphs>
  <Slides>12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7" baseType="lpstr">
      <vt:lpstr>Arial</vt:lpstr>
      <vt:lpstr>Calibri</vt:lpstr>
      <vt:lpstr>Corbel</vt:lpstr>
      <vt:lpstr>Wingdings</vt:lpstr>
      <vt:lpstr>Základ</vt:lpstr>
      <vt:lpstr>Královéhradecký kraj  a cykloturistikA   Lubawka, 11. 12. 2019</vt:lpstr>
      <vt:lpstr>Nadregionální strategie Královéhradeckého kraje  v oblasti cyklo, in-line  a bike produktů</vt:lpstr>
      <vt:lpstr>Prezentace aplikace PowerPoint</vt:lpstr>
      <vt:lpstr>Naplňování strategie prostřednictvím krajem vyhlašovaného dotačního programu    „Rozvoj a budování dálkových a na ně navazujících cyklotras v Královéhradeckém kraji“                   nositeli záměrů jsou města, obce,    dobrovolné svazky obcí na dálkových trasách</vt:lpstr>
      <vt:lpstr>Podporované aktivity v rámci dotačního programu:  </vt:lpstr>
      <vt:lpstr>„Rozvoj a budování dálkových a na ně navazujících cyklotras v Královéhradeckém kraji“  v letech 2015 - 2019</vt:lpstr>
      <vt:lpstr>Projekt „Koncepce rozvoje přeshraniční cykloturistiky v polsko-českém příhraničí“</vt:lpstr>
      <vt:lpstr>Prezentace aplikace PowerPoint</vt:lpstr>
      <vt:lpstr>Prezentace aplikace PowerPoint</vt:lpstr>
      <vt:lpstr>Geoportál projektu - www.geoportal.cykloprojekt.irt.wroc.pl</vt:lpstr>
      <vt:lpstr>Prezentace aplikace PowerPoint</vt:lpstr>
      <vt:lpstr>Děkuji za pozornost!</vt:lpstr>
    </vt:vector>
  </TitlesOfParts>
  <Company>Krajský úřad Královéhradeckého kraje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Aktivity Královéhradeckého kraje v oblasti cyklodopravy a cykloturistiky</dc:title>
  <dc:creator>Rovenská Lucie Ing.</dc:creator>
  <cp:lastModifiedBy>Rovenská Lucie Ing.</cp:lastModifiedBy>
  <cp:revision>104</cp:revision>
  <cp:lastPrinted>2017-12-08T11:22:55Z</cp:lastPrinted>
  <dcterms:created xsi:type="dcterms:W3CDTF">2017-10-05T12:21:38Z</dcterms:created>
  <dcterms:modified xsi:type="dcterms:W3CDTF">2019-12-10T12:33:34Z</dcterms:modified>
</cp:coreProperties>
</file>